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73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8350" cy="6858000"/>
  <p:notesSz cx="9236075" cy="6950075"/>
  <p:embeddedFontLst>
    <p:embeddedFont>
      <p:font typeface="Inter-Regular" panose="020B0604020202020204" charset="0"/>
      <p:regular r:id="rId17"/>
      <p:bold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Georgia" panose="02040502050405020303" pitchFamily="18" charset="0"/>
      <p:regular r:id="rId23"/>
      <p:bold r:id="rId24"/>
      <p:italic r:id="rId25"/>
      <p:boldItalic r:id="rId2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2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F3D013F-6B68-4B82-AA81-B5321F606F96}">
  <a:tblStyle styleId="{7F3D013F-6B68-4B82-AA81-B5321F606F9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>
        <p:guide orient="horz" pos="2160"/>
        <p:guide pos="38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31947" y="0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76D667-FFEB-41A7-85C9-0DD664EA3C34}" type="datetimeFigureOut">
              <a:rPr lang="en-US" smtClean="0"/>
              <a:t>11/12/2025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01257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31947" y="6601257"/>
            <a:ext cx="4002019" cy="3488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CA2E58-79AC-447B-A351-B16441AD5D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4623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231947" y="0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p10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10:notes"/>
          <p:cNvSpPr txBox="1">
            <a:spLocks noGrp="1"/>
          </p:cNvSpPr>
          <p:nvPr>
            <p:ph type="sldNum" idx="12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8" name="Google Shape;248;p11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11:notes"/>
          <p:cNvSpPr txBox="1">
            <a:spLocks noGrp="1"/>
          </p:cNvSpPr>
          <p:nvPr>
            <p:ph type="sldNum" idx="12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3" name="Google Shape;263;p13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13:notes"/>
          <p:cNvSpPr txBox="1">
            <a:spLocks noGrp="1"/>
          </p:cNvSpPr>
          <p:nvPr>
            <p:ph type="sldNum" idx="12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40" name="Google Shape;140;p2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2:notes"/>
          <p:cNvSpPr txBox="1">
            <a:spLocks noGrp="1"/>
          </p:cNvSpPr>
          <p:nvPr>
            <p:ph type="sldNum" idx="12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49" name="Google Shape;149;p3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3:notes"/>
          <p:cNvSpPr txBox="1">
            <a:spLocks noGrp="1"/>
          </p:cNvSpPr>
          <p:nvPr>
            <p:ph type="sldNum" idx="12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8" name="Google Shape;158;p4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4:notes"/>
          <p:cNvSpPr txBox="1">
            <a:spLocks noGrp="1"/>
          </p:cNvSpPr>
          <p:nvPr>
            <p:ph type="sldNum" idx="12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6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p7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7:notes"/>
          <p:cNvSpPr txBox="1">
            <a:spLocks noGrp="1"/>
          </p:cNvSpPr>
          <p:nvPr>
            <p:ph type="sldNum" idx="12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p8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8:notes"/>
          <p:cNvSpPr txBox="1">
            <a:spLocks noGrp="1"/>
          </p:cNvSpPr>
          <p:nvPr>
            <p:ph type="sldNum" idx="12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00288" y="520700"/>
            <a:ext cx="4635500" cy="26066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5" name="Google Shape;225;p9:notes"/>
          <p:cNvSpPr txBox="1">
            <a:spLocks noGrp="1"/>
          </p:cNvSpPr>
          <p:nvPr>
            <p:ph type="body" idx="1"/>
          </p:nvPr>
        </p:nvSpPr>
        <p:spPr>
          <a:xfrm>
            <a:off x="924030" y="3301824"/>
            <a:ext cx="7388016" cy="3127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9:notes"/>
          <p:cNvSpPr txBox="1">
            <a:spLocks noGrp="1"/>
          </p:cNvSpPr>
          <p:nvPr>
            <p:ph type="sldNum" idx="12"/>
          </p:nvPr>
        </p:nvSpPr>
        <p:spPr>
          <a:xfrm>
            <a:off x="5231947" y="6601257"/>
            <a:ext cx="4002019" cy="347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2475" tIns="46225" rIns="92475" bIns="462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Cover alternate">
  <p:cSld name="3_Cover alternat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" name="Google Shape;18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915579" y="1476597"/>
            <a:ext cx="5422755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"/>
          </p:nvPr>
        </p:nvSpPr>
        <p:spPr>
          <a:xfrm>
            <a:off x="915580" y="2422865"/>
            <a:ext cx="5422755" cy="391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ts val="1120"/>
              <a:buFont typeface="Arial"/>
              <a:buNone/>
              <a:defRPr sz="16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Standard slide_no bullets">
  <p:cSld name="4_Standard slide_no bullets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>
            <a:spLocks noGrp="1"/>
          </p:cNvSpPr>
          <p:nvPr>
            <p:ph type="body" idx="1"/>
          </p:nvPr>
        </p:nvSpPr>
        <p:spPr>
          <a:xfrm>
            <a:off x="352800" y="2851522"/>
            <a:ext cx="4447800" cy="1202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l">
              <a:spcBef>
                <a:spcPts val="720"/>
              </a:spcBef>
              <a:spcAft>
                <a:spcPts val="0"/>
              </a:spcAft>
              <a:buSzPts val="2520"/>
              <a:buNone/>
              <a:defRPr sz="3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tandard slide_Quotes">
  <p:cSld name="1_Standard slide_Quotes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/>
          <p:nvPr/>
        </p:nvSpPr>
        <p:spPr>
          <a:xfrm>
            <a:off x="477838" y="1489075"/>
            <a:ext cx="2338387" cy="858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</a:t>
            </a:r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body" idx="1"/>
          </p:nvPr>
        </p:nvSpPr>
        <p:spPr>
          <a:xfrm>
            <a:off x="513350" y="2526765"/>
            <a:ext cx="5292000" cy="18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2"/>
          </p:nvPr>
        </p:nvSpPr>
        <p:spPr>
          <a:xfrm>
            <a:off x="513350" y="4632765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marL="2286000" lvl="4" indent="-29972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body" idx="3"/>
          </p:nvPr>
        </p:nvSpPr>
        <p:spPr>
          <a:xfrm>
            <a:off x="513350" y="4971442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20"/>
              <a:buFont typeface="Arial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2000">
                <a:latin typeface="Inter-Regular"/>
                <a:ea typeface="Inter-Regular"/>
                <a:cs typeface="Inter-Regular"/>
                <a:sym typeface="Inter-Regular"/>
              </a:defRPr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latin typeface="Inter-Regular"/>
                <a:ea typeface="Inter-Regular"/>
                <a:cs typeface="Inter-Regular"/>
                <a:sym typeface="Inter-Regular"/>
              </a:defRPr>
            </a:lvl3pPr>
            <a:lvl4pPr marL="1828800" lvl="3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4pPr>
            <a:lvl5pPr marL="2286000" lvl="4" indent="-299720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latin typeface="Inter-Regular"/>
                <a:ea typeface="Inter-Regular"/>
                <a:cs typeface="Inter-Regular"/>
                <a:sym typeface="Inter-Regular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tandard slide_Quotes">
  <p:cSld name="2_Standard slide_Quote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/>
        </p:nvSpPr>
        <p:spPr>
          <a:xfrm>
            <a:off x="4929188" y="979488"/>
            <a:ext cx="2339975" cy="882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840"/>
              <a:buFont typeface="Arial"/>
              <a:buNone/>
            </a:pPr>
            <a:r>
              <a:rPr lang="en-US" sz="11200">
                <a:solidFill>
                  <a:srgbClr val="0070C0"/>
                </a:solidFill>
                <a:latin typeface="Georgia"/>
                <a:ea typeface="Georgia"/>
                <a:cs typeface="Georgia"/>
                <a:sym typeface="Georgia"/>
              </a:rPr>
              <a:t>“ </a:t>
            </a:r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body" idx="1"/>
          </p:nvPr>
        </p:nvSpPr>
        <p:spPr>
          <a:xfrm>
            <a:off x="3453175" y="2060235"/>
            <a:ext cx="5292000" cy="30255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spcBef>
                <a:spcPts val="560"/>
              </a:spcBef>
              <a:spcAft>
                <a:spcPts val="0"/>
              </a:spcAft>
              <a:buSzPts val="1960"/>
              <a:buNone/>
              <a:defRPr sz="28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body" idx="2"/>
          </p:nvPr>
        </p:nvSpPr>
        <p:spPr>
          <a:xfrm>
            <a:off x="3453175" y="5506678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body" idx="3"/>
          </p:nvPr>
        </p:nvSpPr>
        <p:spPr>
          <a:xfrm>
            <a:off x="3453175" y="5818717"/>
            <a:ext cx="5292000" cy="3168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tandard slide_no bullets">
  <p:cSld name="2_Standard slide_no bullets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>
            <a:spLocks noGrp="1"/>
          </p:cNvSpPr>
          <p:nvPr>
            <p:ph type="pic" idx="2"/>
          </p:nvPr>
        </p:nvSpPr>
        <p:spPr>
          <a:xfrm>
            <a:off x="6227180" y="0"/>
            <a:ext cx="597117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body" idx="1"/>
          </p:nvPr>
        </p:nvSpPr>
        <p:spPr>
          <a:xfrm>
            <a:off x="617221" y="2578743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600"/>
              </a:spcBef>
              <a:spcAft>
                <a:spcPts val="0"/>
              </a:spcAft>
              <a:buSzPts val="2100"/>
              <a:buNone/>
              <a:defRPr sz="3000">
                <a:solidFill>
                  <a:srgbClr val="0070C0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body" idx="3"/>
          </p:nvPr>
        </p:nvSpPr>
        <p:spPr>
          <a:xfrm>
            <a:off x="617221" y="3840384"/>
            <a:ext cx="4537959" cy="1055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0070C0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 slide_no_first_level_bullets">
  <p:cSld name="Standard slide_no_first_level_bullet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2" name="Google Shape;92;p1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, no line">
  <p:cSld name="Title only, no line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7" name="Google Shape;97;p16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6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, no headings" type="twoObj">
  <p:cSld name="TWO_OBJECTS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1" name="Google Shape;101;p1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2" name="Google Shape;102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7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7"/>
          <p:cNvSpPr txBox="1">
            <a:spLocks noGrp="1"/>
          </p:cNvSpPr>
          <p:nvPr>
            <p:ph type="body" idx="1"/>
          </p:nvPr>
        </p:nvSpPr>
        <p:spPr>
          <a:xfrm>
            <a:off x="60991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05" name="Google Shape;105;p17"/>
          <p:cNvSpPr txBox="1">
            <a:spLocks noGrp="1"/>
          </p:cNvSpPr>
          <p:nvPr>
            <p:ph type="body" idx="2"/>
          </p:nvPr>
        </p:nvSpPr>
        <p:spPr>
          <a:xfrm>
            <a:off x="6200828" y="1137919"/>
            <a:ext cx="5387605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 with headings">
  <p:cSld name="Two columns with headings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Google Shape;107;p18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108" name="Google Shape;108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8"/>
          <p:cNvSpPr txBox="1">
            <a:spLocks noGrp="1"/>
          </p:cNvSpPr>
          <p:nvPr>
            <p:ph type="body" idx="1"/>
          </p:nvPr>
        </p:nvSpPr>
        <p:spPr>
          <a:xfrm>
            <a:off x="612648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0" name="Google Shape;110;p18"/>
          <p:cNvSpPr txBox="1">
            <a:spLocks noGrp="1"/>
          </p:cNvSpPr>
          <p:nvPr>
            <p:ph type="body" idx="2"/>
          </p:nvPr>
        </p:nvSpPr>
        <p:spPr>
          <a:xfrm>
            <a:off x="6199632" y="1869440"/>
            <a:ext cx="5393208" cy="4256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SzPts val="1400"/>
              <a:buChar char="►"/>
              <a:defRPr sz="20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 sz="1800">
                <a:solidFill>
                  <a:schemeClr val="lt1"/>
                </a:solidFill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SzPts val="1120"/>
              <a:buChar char="►"/>
              <a:defRPr sz="1600">
                <a:solidFill>
                  <a:schemeClr val="lt1"/>
                </a:solidFill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SzPts val="980"/>
              <a:buChar char="►"/>
              <a:defRPr sz="1400">
                <a:solidFill>
                  <a:schemeClr val="lt1"/>
                </a:solidFill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SzPts val="840"/>
              <a:buChar char="►"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111" name="Google Shape;111;p18"/>
          <p:cNvSpPr txBox="1">
            <a:spLocks noGrp="1"/>
          </p:cNvSpPr>
          <p:nvPr>
            <p:ph type="body" idx="3"/>
          </p:nvPr>
        </p:nvSpPr>
        <p:spPr>
          <a:xfrm>
            <a:off x="609918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2" name="Google Shape;112;p18"/>
          <p:cNvSpPr txBox="1">
            <a:spLocks noGrp="1"/>
          </p:cNvSpPr>
          <p:nvPr>
            <p:ph type="body" idx="4"/>
          </p:nvPr>
        </p:nvSpPr>
        <p:spPr>
          <a:xfrm>
            <a:off x="6199632" y="1137920"/>
            <a:ext cx="5393208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 b="1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3" name="Google Shape;113;p18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8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Key statement">
  <p:cSld name="Key statement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ocused data">
  <p:cSld name="Focused data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Google Shape;117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Cover">
  <p:cSld name="1_Cov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10800000">
            <a:off x="620713" y="825500"/>
            <a:ext cx="6011862" cy="380523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3" name="Google Shape;23;p3"/>
          <p:cNvCxnSpPr/>
          <p:nvPr/>
        </p:nvCxnSpPr>
        <p:spPr>
          <a:xfrm>
            <a:off x="1333500" y="5708650"/>
            <a:ext cx="8121650" cy="0"/>
          </a:xfrm>
          <a:prstGeom prst="straightConnector1">
            <a:avLst/>
          </a:prstGeom>
          <a:noFill/>
          <a:ln w="9525" cap="flat" cmpd="sng">
            <a:solidFill>
              <a:srgbClr val="82829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4" name="Google Shape;24;p3"/>
          <p:cNvSpPr txBox="1"/>
          <p:nvPr/>
        </p:nvSpPr>
        <p:spPr>
          <a:xfrm>
            <a:off x="461963" y="5605463"/>
            <a:ext cx="1044575" cy="196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828290"/>
                </a:solidFill>
                <a:latin typeface="Calibri"/>
                <a:ea typeface="Calibri"/>
                <a:cs typeface="Calibri"/>
                <a:sym typeface="Calibri"/>
              </a:rPr>
              <a:t>Written by</a:t>
            </a:r>
            <a:endParaRPr/>
          </a:p>
        </p:txBody>
      </p:sp>
      <p:pic>
        <p:nvPicPr>
          <p:cNvPr id="25" name="Google Shape;25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>
            <a:spLocks noGrp="1"/>
          </p:cNvSpPr>
          <p:nvPr>
            <p:ph type="ctrTitle"/>
          </p:nvPr>
        </p:nvSpPr>
        <p:spPr>
          <a:xfrm>
            <a:off x="775504" y="1954221"/>
            <a:ext cx="4328932" cy="979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ubTitle" idx="1"/>
          </p:nvPr>
        </p:nvSpPr>
        <p:spPr>
          <a:xfrm>
            <a:off x="775504" y="3046158"/>
            <a:ext cx="4328932" cy="10463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1200"/>
              </a:spcBef>
              <a:spcAft>
                <a:spcPts val="0"/>
              </a:spcAft>
              <a:buSzPts val="1120"/>
              <a:buNone/>
              <a:defRPr sz="1600" b="1">
                <a:solidFill>
                  <a:srgbClr val="404040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2"/>
          </p:nvPr>
        </p:nvSpPr>
        <p:spPr>
          <a:xfrm>
            <a:off x="1333184" y="6019189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3"/>
          </p:nvPr>
        </p:nvSpPr>
        <p:spPr>
          <a:xfrm>
            <a:off x="1333184" y="6216807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3"/>
          <p:cNvSpPr>
            <a:spLocks noGrp="1"/>
          </p:cNvSpPr>
          <p:nvPr>
            <p:ph type="pic" idx="4"/>
          </p:nvPr>
        </p:nvSpPr>
        <p:spPr>
          <a:xfrm>
            <a:off x="461983" y="5914642"/>
            <a:ext cx="576000" cy="5760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1">
  <p:cSld name="Divider 1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3">
  <p:cSld name="Divider 3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mpty">
  <p:cSld name="Empty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Empty">
  <p:cSld name="1_Empty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4"/>
          <p:cNvSpPr>
            <a:spLocks noGrp="1"/>
          </p:cNvSpPr>
          <p:nvPr>
            <p:ph type="media" idx="2"/>
          </p:nvPr>
        </p:nvSpPr>
        <p:spPr>
          <a:xfrm>
            <a:off x="0" y="0"/>
            <a:ext cx="1219835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inal legal text">
  <p:cSld name="Final legal text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5"/>
          <p:cNvSpPr txBox="1">
            <a:spLocks noGrp="1"/>
          </p:cNvSpPr>
          <p:nvPr>
            <p:ph type="body" idx="1"/>
          </p:nvPr>
        </p:nvSpPr>
        <p:spPr>
          <a:xfrm>
            <a:off x="607799" y="719139"/>
            <a:ext cx="4677635" cy="52100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840"/>
              </a:spcBef>
              <a:spcAft>
                <a:spcPts val="0"/>
              </a:spcAft>
              <a:buSzPts val="120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  <a:defRPr sz="9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6860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30"/>
              <a:buFont typeface="Arial"/>
              <a:buChar char="►"/>
              <a:defRPr sz="9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6416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60"/>
              <a:buFont typeface="Arial"/>
              <a:buChar char="►"/>
              <a:defRPr sz="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Blank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tandard slide_no bullets">
  <p:cSld name="1_Standard slide_no bullet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Google Shape;32;p4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body" idx="1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2"/>
          </p:nvPr>
        </p:nvSpPr>
        <p:spPr>
          <a:xfrm>
            <a:off x="7133461" y="4055931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>
            <a:spLocks noGrp="1"/>
          </p:cNvSpPr>
          <p:nvPr>
            <p:ph type="pic" idx="3"/>
          </p:nvPr>
        </p:nvSpPr>
        <p:spPr>
          <a:xfrm>
            <a:off x="6123007" y="3578083"/>
            <a:ext cx="778959" cy="778959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spcBef>
                <a:spcPts val="180"/>
              </a:spcBef>
              <a:spcAft>
                <a:spcPts val="0"/>
              </a:spcAft>
              <a:buClr>
                <a:schemeClr val="lt2"/>
              </a:buClr>
              <a:buSzPts val="63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38" name="Google Shape;38;p4"/>
          <p:cNvSpPr txBox="1">
            <a:spLocks noGrp="1"/>
          </p:cNvSpPr>
          <p:nvPr>
            <p:ph type="body" idx="4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4"/>
          <p:cNvSpPr txBox="1">
            <a:spLocks noGrp="1"/>
          </p:cNvSpPr>
          <p:nvPr>
            <p:ph type="body" idx="5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/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2pPr>
            <a:lvl3pPr marL="1371600" lvl="2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3pPr>
            <a:lvl4pPr marL="1828800" lvl="3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4pPr>
            <a:lvl5pPr marL="2286000" lvl="4" indent="-308610" algn="l">
              <a:spcBef>
                <a:spcPts val="360"/>
              </a:spcBef>
              <a:spcAft>
                <a:spcPts val="0"/>
              </a:spcAft>
              <a:buSzPts val="1260"/>
              <a:buChar char="►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 slide">
  <p:cSld name="Standard slid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Google Shape;41;p5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28575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42" name="Google Shape;42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5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17500" algn="l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08610" algn="l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9719" algn="l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0830" algn="l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81939" algn="l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Char char="►"/>
              <a:defRPr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pproved question wide">
  <p:cSld name="Approved question wid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758488" y="0"/>
            <a:ext cx="1439862" cy="1439863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6"/>
          <p:cNvSpPr txBox="1">
            <a:spLocks noGrp="1"/>
          </p:cNvSpPr>
          <p:nvPr>
            <p:ph type="ctrTitle"/>
          </p:nvPr>
        </p:nvSpPr>
        <p:spPr>
          <a:xfrm>
            <a:off x="944880" y="2158329"/>
            <a:ext cx="4783882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ubTitle" idx="1"/>
          </p:nvPr>
        </p:nvSpPr>
        <p:spPr>
          <a:xfrm>
            <a:off x="945072" y="3200329"/>
            <a:ext cx="4808028" cy="64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400"/>
              </a:spcBef>
              <a:spcAft>
                <a:spcPts val="0"/>
              </a:spcAft>
              <a:buSzPts val="14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rgbClr val="FEFEFE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120"/>
              <a:buNone/>
              <a:defRPr>
                <a:solidFill>
                  <a:schemeClr val="dk1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980"/>
              <a:buNone/>
              <a:defRPr>
                <a:solidFill>
                  <a:schemeClr val="dk1"/>
                </a:solidFill>
              </a:defRPr>
            </a:lvl4pPr>
            <a:lvl5pPr lvl="4" algn="ctr">
              <a:spcBef>
                <a:spcPts val="240"/>
              </a:spcBef>
              <a:spcAft>
                <a:spcPts val="0"/>
              </a:spcAft>
              <a:buSzPts val="840"/>
              <a:buNone/>
              <a:defRPr>
                <a:solidFill>
                  <a:schemeClr val="dk1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Standard slide">
  <p:cSld name="3_Standard slide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Google Shape;50;p7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1" name="Google Shape;51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7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Standard slide">
  <p:cSld name="2_Standard slid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Google Shape;54;p8"/>
          <p:cNvCxnSpPr/>
          <p:nvPr/>
        </p:nvCxnSpPr>
        <p:spPr>
          <a:xfrm>
            <a:off x="609600" y="908050"/>
            <a:ext cx="7724775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55" name="Google Shape;55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8"/>
          <p:cNvSpPr>
            <a:spLocks noGrp="1"/>
          </p:cNvSpPr>
          <p:nvPr>
            <p:ph type="pic" idx="2"/>
          </p:nvPr>
        </p:nvSpPr>
        <p:spPr>
          <a:xfrm>
            <a:off x="8199120" y="1"/>
            <a:ext cx="3999231" cy="615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609919" y="294200"/>
            <a:ext cx="7444422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body" idx="1"/>
          </p:nvPr>
        </p:nvSpPr>
        <p:spPr>
          <a:xfrm>
            <a:off x="609918" y="1137921"/>
            <a:ext cx="7299642" cy="873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8"/>
          <p:cNvSpPr txBox="1">
            <a:spLocks noGrp="1"/>
          </p:cNvSpPr>
          <p:nvPr>
            <p:ph type="body" idx="3"/>
          </p:nvPr>
        </p:nvSpPr>
        <p:spPr>
          <a:xfrm>
            <a:off x="609918" y="2311401"/>
            <a:ext cx="3580117" cy="38447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8"/>
          <p:cNvSpPr txBox="1">
            <a:spLocks noGrp="1"/>
          </p:cNvSpPr>
          <p:nvPr>
            <p:ph type="body" idx="4"/>
          </p:nvPr>
        </p:nvSpPr>
        <p:spPr>
          <a:xfrm>
            <a:off x="4329443" y="2311401"/>
            <a:ext cx="3580117" cy="12547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8"/>
          <p:cNvSpPr txBox="1">
            <a:spLocks noGrp="1"/>
          </p:cNvSpPr>
          <p:nvPr>
            <p:ph type="body" idx="5"/>
          </p:nvPr>
        </p:nvSpPr>
        <p:spPr>
          <a:xfrm>
            <a:off x="4329443" y="4236721"/>
            <a:ext cx="3580117" cy="1944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Standard slide">
  <p:cSld name="1_Standard slid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Google Shape;63;p9"/>
          <p:cNvCxnSpPr/>
          <p:nvPr/>
        </p:nvCxnSpPr>
        <p:spPr>
          <a:xfrm>
            <a:off x="2695575" y="908050"/>
            <a:ext cx="889158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4" name="Google Shape;64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9"/>
          <p:cNvSpPr>
            <a:spLocks noGrp="1"/>
          </p:cNvSpPr>
          <p:nvPr>
            <p:ph type="pic" idx="2"/>
          </p:nvPr>
        </p:nvSpPr>
        <p:spPr>
          <a:xfrm>
            <a:off x="0" y="0"/>
            <a:ext cx="2384460" cy="685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title"/>
          </p:nvPr>
        </p:nvSpPr>
        <p:spPr>
          <a:xfrm>
            <a:off x="2695294" y="294200"/>
            <a:ext cx="8892000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9"/>
          <p:cNvSpPr txBox="1">
            <a:spLocks noGrp="1"/>
          </p:cNvSpPr>
          <p:nvPr>
            <p:ph type="body" idx="1"/>
          </p:nvPr>
        </p:nvSpPr>
        <p:spPr>
          <a:xfrm>
            <a:off x="2695293" y="1137921"/>
            <a:ext cx="2742882" cy="5018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9"/>
          <p:cNvSpPr txBox="1">
            <a:spLocks noGrp="1"/>
          </p:cNvSpPr>
          <p:nvPr>
            <p:ph type="body" idx="3"/>
          </p:nvPr>
        </p:nvSpPr>
        <p:spPr>
          <a:xfrm>
            <a:off x="5727083" y="1137921"/>
            <a:ext cx="2803842" cy="5018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9"/>
          <p:cNvSpPr txBox="1">
            <a:spLocks noGrp="1"/>
          </p:cNvSpPr>
          <p:nvPr>
            <p:ph type="body" idx="4"/>
          </p:nvPr>
        </p:nvSpPr>
        <p:spPr>
          <a:xfrm>
            <a:off x="8819832" y="1137921"/>
            <a:ext cx="2768600" cy="27961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4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 slide_no bullets" type="obj">
  <p:cSld name="OBJEC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Google Shape;71;p10"/>
          <p:cNvCxnSpPr/>
          <p:nvPr/>
        </p:nvCxnSpPr>
        <p:spPr>
          <a:xfrm>
            <a:off x="609600" y="908050"/>
            <a:ext cx="10980738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2" name="Google Shape;72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0300" y="0"/>
            <a:ext cx="908050" cy="9080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0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8238744" cy="483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spcBef>
                <a:spcPts val="0"/>
              </a:spcBef>
              <a:spcAft>
                <a:spcPts val="0"/>
              </a:spcAft>
              <a:buSzPts val="1260"/>
              <a:buNone/>
              <a:def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120"/>
              <a:buNone/>
              <a:def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980"/>
              <a:buNone/>
              <a:def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840"/>
              <a:buNone/>
              <a:def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609600" y="293688"/>
            <a:ext cx="10979150" cy="592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175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Arial"/>
              <a:buChar char="►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08610" algn="l" rtl="0">
              <a:spcBef>
                <a:spcPts val="360"/>
              </a:spcBef>
              <a:spcAft>
                <a:spcPts val="0"/>
              </a:spcAft>
              <a:buClr>
                <a:schemeClr val="lt2"/>
              </a:buClr>
              <a:buSzPts val="1260"/>
              <a:buFont typeface="Arial"/>
              <a:buChar char="►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99719" algn="l" rtl="0">
              <a:spcBef>
                <a:spcPts val="320"/>
              </a:spcBef>
              <a:spcAft>
                <a:spcPts val="0"/>
              </a:spcAft>
              <a:buClr>
                <a:schemeClr val="lt2"/>
              </a:buClr>
              <a:buSzPts val="1120"/>
              <a:buFont typeface="Arial"/>
              <a:buChar char="►"/>
              <a:defRPr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90830" algn="l" rtl="0">
              <a:spcBef>
                <a:spcPts val="280"/>
              </a:spcBef>
              <a:spcAft>
                <a:spcPts val="0"/>
              </a:spcAft>
              <a:buClr>
                <a:schemeClr val="lt2"/>
              </a:buClr>
              <a:buSzPts val="980"/>
              <a:buFont typeface="Arial"/>
              <a:buChar char="►"/>
              <a:def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81939" algn="l" rtl="0">
              <a:spcBef>
                <a:spcPts val="240"/>
              </a:spcBef>
              <a:spcAft>
                <a:spcPts val="0"/>
              </a:spcAft>
              <a:buClr>
                <a:schemeClr val="lt2"/>
              </a:buClr>
              <a:buSzPts val="840"/>
              <a:buFont typeface="Arial"/>
              <a:buChar char="►"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/>
          <p:nvPr/>
        </p:nvSpPr>
        <p:spPr>
          <a:xfrm>
            <a:off x="10642600" y="6470650"/>
            <a:ext cx="1192213" cy="18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 July 2020</a:t>
            </a:r>
            <a:endParaRPr sz="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1"/>
          <p:cNvSpPr txBox="1"/>
          <p:nvPr/>
        </p:nvSpPr>
        <p:spPr>
          <a:xfrm>
            <a:off x="3162300" y="6470650"/>
            <a:ext cx="3086100" cy="18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Maharashtra State Board of Technical Education</a:t>
            </a:r>
            <a:endParaRPr/>
          </a:p>
        </p:txBody>
      </p:sp>
      <p:sp>
        <p:nvSpPr>
          <p:cNvPr id="14" name="Google Shape;14;p1"/>
          <p:cNvSpPr txBox="1"/>
          <p:nvPr/>
        </p:nvSpPr>
        <p:spPr>
          <a:xfrm>
            <a:off x="609600" y="6470650"/>
            <a:ext cx="663575" cy="180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Page </a:t>
            </a:r>
            <a:fld id="{00000000-1234-1234-1234-123412341234}" type="slidenum">
              <a:rPr lang="en-US" sz="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7"/>
          <p:cNvSpPr txBox="1">
            <a:spLocks noGrp="1"/>
          </p:cNvSpPr>
          <p:nvPr>
            <p:ph type="ctrTitle"/>
          </p:nvPr>
        </p:nvSpPr>
        <p:spPr>
          <a:xfrm>
            <a:off x="915988" y="1476375"/>
            <a:ext cx="5422900" cy="860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CO_IF_22316_UO3</a:t>
            </a:r>
            <a:endParaRPr/>
          </a:p>
        </p:txBody>
      </p:sp>
      <p:sp>
        <p:nvSpPr>
          <p:cNvPr id="137" name="Google Shape;137;p27"/>
          <p:cNvSpPr txBox="1">
            <a:spLocks noGrp="1"/>
          </p:cNvSpPr>
          <p:nvPr>
            <p:ph type="subTitle" idx="1"/>
          </p:nvPr>
        </p:nvSpPr>
        <p:spPr>
          <a:xfrm>
            <a:off x="915988" y="2422525"/>
            <a:ext cx="5422900" cy="137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Pratibha Pednekar, Lecturer, VES Polytechnic</a:t>
            </a: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lang="en-US" b="1"/>
              <a:t>Date: 01 July2020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520"/>
              </a:spcBef>
              <a:spcAft>
                <a:spcPts val="0"/>
              </a:spcAft>
              <a:buSzPts val="1120"/>
              <a:buNone/>
            </a:pPr>
            <a:r>
              <a:rPr lang="en-US" b="1"/>
              <a:t>MSBTE LEAD: Learning at your Doorstep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6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Advantages</a:t>
            </a:r>
            <a:endParaRPr/>
          </a:p>
        </p:txBody>
      </p:sp>
      <p:sp>
        <p:nvSpPr>
          <p:cNvPr id="245" name="Google Shape;245;p36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5600" lvl="0" indent="-2667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You can </a:t>
            </a:r>
            <a:r>
              <a:rPr lang="en-US" b="1">
                <a:solidFill>
                  <a:schemeClr val="accent5"/>
                </a:solidFill>
              </a:rPr>
              <a:t>reuse</a:t>
            </a:r>
            <a:r>
              <a:rPr lang="en-US"/>
              <a:t>  the methods and data of the existing class</a:t>
            </a: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You can </a:t>
            </a:r>
            <a:r>
              <a:rPr lang="en-US" b="1">
                <a:solidFill>
                  <a:schemeClr val="accent5"/>
                </a:solidFill>
              </a:rPr>
              <a:t>extend</a:t>
            </a:r>
            <a:r>
              <a:rPr lang="en-US"/>
              <a:t>  the existing class by adding new data and new methods</a:t>
            </a: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You can </a:t>
            </a:r>
            <a:r>
              <a:rPr lang="en-US" b="1">
                <a:solidFill>
                  <a:schemeClr val="accent5"/>
                </a:solidFill>
              </a:rPr>
              <a:t>modify</a:t>
            </a:r>
            <a:r>
              <a:rPr lang="en-US"/>
              <a:t>  the existing class by overloading its methods with your own implementations</a:t>
            </a: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7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Types of Inheritance</a:t>
            </a:r>
            <a:endParaRPr/>
          </a:p>
        </p:txBody>
      </p:sp>
      <p:sp>
        <p:nvSpPr>
          <p:cNvPr id="252" name="Google Shape;252;p37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5600" lvl="0" indent="-355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Single Inheritance</a:t>
            </a: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Multiple Inheritance</a:t>
            </a: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Hierarchical Inheritance</a:t>
            </a: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Multilevel Inheritance</a:t>
            </a: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Hybrid Inheritance</a:t>
            </a: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8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Base Class</a:t>
            </a:r>
            <a:endParaRPr/>
          </a:p>
        </p:txBody>
      </p:sp>
      <p:sp>
        <p:nvSpPr>
          <p:cNvPr id="259" name="Google Shape;259;p38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5600" lvl="0" indent="-355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A base class can be defined as a normal C++ class, which may consist of some data and functions.</a:t>
            </a:r>
            <a:endParaRPr/>
          </a:p>
          <a:p>
            <a:pPr marL="355600" lvl="0" indent="-2667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</a:pPr>
            <a:endParaRPr/>
          </a:p>
        </p:txBody>
      </p:sp>
      <p:sp>
        <p:nvSpPr>
          <p:cNvPr id="260" name="Google Shape;260;p38"/>
          <p:cNvSpPr/>
          <p:nvPr/>
        </p:nvSpPr>
        <p:spPr>
          <a:xfrm>
            <a:off x="1037062" y="2497873"/>
            <a:ext cx="4012609" cy="2196957"/>
          </a:xfrm>
          <a:prstGeom prst="rect">
            <a:avLst/>
          </a:prstGeom>
          <a:gradFill>
            <a:gsLst>
              <a:gs pos="0">
                <a:srgbClr val="FF9B74"/>
              </a:gs>
              <a:gs pos="35000">
                <a:srgbClr val="FFB79F"/>
              </a:gs>
              <a:gs pos="100000">
                <a:srgbClr val="FFE0D6"/>
              </a:gs>
            </a:gsLst>
            <a:lin ang="16200000" scaled="0"/>
          </a:gradFill>
          <a:ln w="9525" cap="flat" cmpd="sng">
            <a:solidFill>
              <a:srgbClr val="FF69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ter-Regular"/>
              <a:buNone/>
            </a:pPr>
            <a:r>
              <a:rPr lang="en-US" sz="3200" b="1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Class Base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ter-Regular"/>
              <a:buNone/>
            </a:pPr>
            <a:r>
              <a:rPr lang="en-US" sz="3200" b="1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ter-Regular"/>
              <a:buNone/>
            </a:pPr>
            <a:r>
              <a:rPr lang="en-US" sz="3200" b="1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  : : : : 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Inter-Regular"/>
              <a:buNone/>
            </a:pPr>
            <a:r>
              <a:rPr lang="en-US" sz="3200" b="1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};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9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Derived Class</a:t>
            </a:r>
            <a:endParaRPr/>
          </a:p>
        </p:txBody>
      </p:sp>
      <p:sp>
        <p:nvSpPr>
          <p:cNvPr id="267" name="Google Shape;267;p39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5600" lvl="0" indent="-355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A class which acquires properties from base class is called derived class.</a:t>
            </a: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A derived class can be defined by class in addition to its own detail.</a:t>
            </a: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8" name="Google Shape;268;p39"/>
          <p:cNvSpPr/>
          <p:nvPr/>
        </p:nvSpPr>
        <p:spPr>
          <a:xfrm>
            <a:off x="1025911" y="2315628"/>
            <a:ext cx="6111867" cy="1613430"/>
          </a:xfrm>
          <a:prstGeom prst="rect">
            <a:avLst/>
          </a:prstGeom>
          <a:gradFill>
            <a:gsLst>
              <a:gs pos="0">
                <a:srgbClr val="FF9B74"/>
              </a:gs>
              <a:gs pos="35000">
                <a:srgbClr val="FFB79F"/>
              </a:gs>
              <a:gs pos="100000">
                <a:srgbClr val="FFE0D6"/>
              </a:gs>
            </a:gsLst>
            <a:lin ang="16200000" scaled="0"/>
          </a:gradFill>
          <a:ln w="9525" cap="flat" cmpd="sng">
            <a:solidFill>
              <a:srgbClr val="FF69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Class derived-class-name: visibility-mode base-class-name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  {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   : : : : :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  };</a:t>
            </a:r>
            <a:endParaRPr sz="2400" b="1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69" name="Google Shape;269;p39"/>
          <p:cNvSpPr/>
          <p:nvPr/>
        </p:nvSpPr>
        <p:spPr>
          <a:xfrm rot="5400000">
            <a:off x="3133994" y="3485967"/>
            <a:ext cx="1742167" cy="457200"/>
          </a:xfrm>
          <a:prstGeom prst="left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B1A5E4"/>
              </a:gs>
              <a:gs pos="35000">
                <a:srgbClr val="C8C1E9"/>
              </a:gs>
              <a:gs pos="100000">
                <a:srgbClr val="EAE6F8"/>
              </a:gs>
            </a:gsLst>
            <a:lin ang="16200000" scaled="0"/>
          </a:gradFill>
          <a:ln w="9525" cap="flat" cmpd="sng">
            <a:solidFill>
              <a:srgbClr val="3A0C8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70" name="Google Shape;270;p39"/>
          <p:cNvSpPr txBox="1"/>
          <p:nvPr/>
        </p:nvSpPr>
        <p:spPr>
          <a:xfrm>
            <a:off x="2837984" y="4585648"/>
            <a:ext cx="6527749" cy="523220"/>
          </a:xfrm>
          <a:prstGeom prst="rect">
            <a:avLst/>
          </a:prstGeom>
          <a:gradFill>
            <a:gsLst>
              <a:gs pos="0">
                <a:srgbClr val="9CF9F9"/>
              </a:gs>
              <a:gs pos="35000">
                <a:srgbClr val="BBFAF7"/>
              </a:gs>
              <a:gs pos="100000">
                <a:srgbClr val="E3FFFB"/>
              </a:gs>
            </a:gsLst>
            <a:lin ang="16200000" scaled="0"/>
          </a:gradFill>
          <a:ln w="9525" cap="flat" cmpd="sng">
            <a:solidFill>
              <a:srgbClr val="22ABA9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optional and if present it is either protected,private or public.</a:t>
            </a:r>
            <a:endParaRPr sz="2800" b="1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8"/>
          <p:cNvSpPr txBox="1">
            <a:spLocks noGrp="1"/>
          </p:cNvSpPr>
          <p:nvPr>
            <p:ph type="ctrTitle"/>
          </p:nvPr>
        </p:nvSpPr>
        <p:spPr>
          <a:xfrm>
            <a:off x="776288" y="1954213"/>
            <a:ext cx="4327525" cy="979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Unit 03 :</a:t>
            </a:r>
            <a:br>
              <a:rPr lang="en-US"/>
            </a:br>
            <a:r>
              <a:rPr lang="en-US">
                <a:solidFill>
                  <a:srgbClr val="2E2E38"/>
                </a:solidFill>
              </a:rPr>
              <a:t> </a:t>
            </a:r>
            <a:r>
              <a:rPr lang="en-US"/>
              <a:t>Implement Inheritance in c++</a:t>
            </a:r>
            <a:endParaRPr/>
          </a:p>
        </p:txBody>
      </p:sp>
      <p:sp>
        <p:nvSpPr>
          <p:cNvPr id="144" name="Google Shape;144;p28"/>
          <p:cNvSpPr txBox="1">
            <a:spLocks noGrp="1"/>
          </p:cNvSpPr>
          <p:nvPr>
            <p:ph type="body" idx="2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45" name="Google Shape;145;p28"/>
          <p:cNvSpPr txBox="1">
            <a:spLocks noGrp="1"/>
          </p:cNvSpPr>
          <p:nvPr>
            <p:ph type="body" idx="3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id="146" name="Google Shape;146;p28" descr="C:\Users\sameer pednekar\Downloads\since color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9"/>
          <p:cNvSpPr txBox="1">
            <a:spLocks noGrp="1"/>
          </p:cNvSpPr>
          <p:nvPr>
            <p:ph type="ctrTitle"/>
          </p:nvPr>
        </p:nvSpPr>
        <p:spPr>
          <a:xfrm>
            <a:off x="776288" y="1954213"/>
            <a:ext cx="5850143" cy="979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Unit Outcome 1 : Explain given Type of Inheritance based on charasteristic </a:t>
            </a:r>
            <a:br>
              <a:rPr lang="en-US" sz="3200"/>
            </a:br>
            <a:r>
              <a:rPr lang="en-US" sz="3200"/>
              <a:t>Unit Outcome 2 : Implement given type of Inheritance in c++ Program</a:t>
            </a:r>
            <a:endParaRPr/>
          </a:p>
        </p:txBody>
      </p:sp>
      <p:sp>
        <p:nvSpPr>
          <p:cNvPr id="153" name="Google Shape;153;p29"/>
          <p:cNvSpPr txBox="1">
            <a:spLocks noGrp="1"/>
          </p:cNvSpPr>
          <p:nvPr>
            <p:ph type="body" idx="2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54" name="Google Shape;154;p29"/>
          <p:cNvSpPr txBox="1">
            <a:spLocks noGrp="1"/>
          </p:cNvSpPr>
          <p:nvPr>
            <p:ph type="body" idx="3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id="155" name="Google Shape;155;p29" descr="C:\Users\sameer pednekar\Downloads\since color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0"/>
          <p:cNvSpPr txBox="1">
            <a:spLocks noGrp="1"/>
          </p:cNvSpPr>
          <p:nvPr>
            <p:ph type="ctrTitle"/>
          </p:nvPr>
        </p:nvSpPr>
        <p:spPr>
          <a:xfrm>
            <a:off x="776288" y="1954213"/>
            <a:ext cx="5850143" cy="979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Learning Outcome 1 : student should understand concept of inheritance</a:t>
            </a:r>
            <a:endParaRPr/>
          </a:p>
        </p:txBody>
      </p:sp>
      <p:sp>
        <p:nvSpPr>
          <p:cNvPr id="162" name="Google Shape;162;p30"/>
          <p:cNvSpPr txBox="1">
            <a:spLocks noGrp="1"/>
          </p:cNvSpPr>
          <p:nvPr>
            <p:ph type="body" idx="2"/>
          </p:nvPr>
        </p:nvSpPr>
        <p:spPr>
          <a:xfrm>
            <a:off x="1333500" y="6019800"/>
            <a:ext cx="3089275" cy="179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63" name="Google Shape;163;p30"/>
          <p:cNvSpPr txBox="1">
            <a:spLocks noGrp="1"/>
          </p:cNvSpPr>
          <p:nvPr>
            <p:ph type="body" idx="3"/>
          </p:nvPr>
        </p:nvSpPr>
        <p:spPr>
          <a:xfrm>
            <a:off x="1333500" y="6216650"/>
            <a:ext cx="6136079" cy="179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 sz="1200"/>
              <a:t>Lecturer, Department of Computer Engineering[NBA Accredited],Vivekanand Education Society’s Polytechnic, Mumbai</a:t>
            </a:r>
            <a:endParaRPr sz="1200"/>
          </a:p>
        </p:txBody>
      </p:sp>
      <p:pic>
        <p:nvPicPr>
          <p:cNvPr id="164" name="Google Shape;164;p30" descr="C:\Users\sameer pednekar\Downloads\since color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5504" y="5861798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1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we will learn today </a:t>
            </a:r>
            <a:endParaRPr/>
          </a:p>
        </p:txBody>
      </p:sp>
      <p:graphicFrame>
        <p:nvGraphicFramePr>
          <p:cNvPr id="170" name="Google Shape;170;p31"/>
          <p:cNvGraphicFramePr/>
          <p:nvPr/>
        </p:nvGraphicFramePr>
        <p:xfrm>
          <a:off x="609600" y="1138238"/>
          <a:ext cx="4824300" cy="1287150"/>
        </p:xfrm>
        <a:graphic>
          <a:graphicData uri="http://schemas.openxmlformats.org/drawingml/2006/table">
            <a:tbl>
              <a:tblPr>
                <a:noFill/>
                <a:tableStyleId>{7F3D013F-6B68-4B82-AA81-B5321F606F96}</a:tableStyleId>
              </a:tblPr>
              <a:tblGrid>
                <a:gridCol w="604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9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9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1.</a:t>
                      </a:r>
                      <a:endParaRPr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Concept of Inheritance</a:t>
                      </a:r>
                      <a:endParaRPr sz="1800" b="0" u="none" strike="noStrike" cap="non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2.</a:t>
                      </a:r>
                      <a:endParaRPr/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Inter-Regular"/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lt1"/>
                          </a:solidFill>
                          <a:latin typeface="Inter-Regular"/>
                          <a:ea typeface="Inter-Regular"/>
                          <a:cs typeface="Inter-Regular"/>
                          <a:sym typeface="Inter-Regular"/>
                        </a:rPr>
                        <a:t>Derive class and Base Class</a:t>
                      </a:r>
                      <a:endParaRPr sz="1800" b="0" u="none" strike="noStrike" cap="non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90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0" u="none" strike="noStrike" cap="non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Inter-Regular"/>
                        <a:buNone/>
                      </a:pPr>
                      <a:endParaRPr sz="1600" b="0" u="none" strike="noStrike" cap="none">
                        <a:solidFill>
                          <a:schemeClr val="lt1"/>
                        </a:solidFill>
                        <a:latin typeface="Inter-Regular"/>
                        <a:ea typeface="Inter-Regular"/>
                        <a:cs typeface="Inter-Regular"/>
                        <a:sym typeface="Inter-Regular"/>
                      </a:endParaRPr>
                    </a:p>
                  </a:txBody>
                  <a:tcPr marL="0" marR="0" marT="0" marB="0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1" name="Google Shape;171;p31"/>
          <p:cNvSpPr txBox="1">
            <a:spLocks noGrp="1"/>
          </p:cNvSpPr>
          <p:nvPr>
            <p:ph type="body" idx="1"/>
          </p:nvPr>
        </p:nvSpPr>
        <p:spPr>
          <a:xfrm>
            <a:off x="7133461" y="3813288"/>
            <a:ext cx="308927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840"/>
              <a:buNone/>
            </a:pPr>
            <a:r>
              <a:rPr lang="en-US"/>
              <a:t>Pratibha Sameer Pednekar</a:t>
            </a:r>
            <a:endParaRPr/>
          </a:p>
        </p:txBody>
      </p:sp>
      <p:sp>
        <p:nvSpPr>
          <p:cNvPr id="172" name="Google Shape;172;p31"/>
          <p:cNvSpPr txBox="1">
            <a:spLocks noGrp="1"/>
          </p:cNvSpPr>
          <p:nvPr>
            <p:ph type="body" idx="2"/>
          </p:nvPr>
        </p:nvSpPr>
        <p:spPr>
          <a:xfrm>
            <a:off x="7133461" y="4055931"/>
            <a:ext cx="423690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560"/>
              <a:buNone/>
            </a:pPr>
            <a:r>
              <a:rPr lang="en-US" sz="800"/>
              <a:t>Lecturer, Department of Computer Engineering[NBA Accredited],Vivekanand Education Society’s Polytechnic, Mumbai</a:t>
            </a:r>
            <a:endParaRPr/>
          </a:p>
        </p:txBody>
      </p:sp>
      <p:sp>
        <p:nvSpPr>
          <p:cNvPr id="173" name="Google Shape;173;p31"/>
          <p:cNvSpPr txBox="1">
            <a:spLocks noGrp="1"/>
          </p:cNvSpPr>
          <p:nvPr>
            <p:ph type="body" idx="4"/>
          </p:nvPr>
        </p:nvSpPr>
        <p:spPr>
          <a:xfrm>
            <a:off x="6123008" y="1137920"/>
            <a:ext cx="5465425" cy="3738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Key takeaways</a:t>
            </a:r>
            <a:endParaRPr/>
          </a:p>
        </p:txBody>
      </p:sp>
      <p:sp>
        <p:nvSpPr>
          <p:cNvPr id="174" name="Google Shape;174;p31"/>
          <p:cNvSpPr txBox="1">
            <a:spLocks noGrp="1"/>
          </p:cNvSpPr>
          <p:nvPr>
            <p:ph type="body" idx="5"/>
          </p:nvPr>
        </p:nvSpPr>
        <p:spPr>
          <a:xfrm>
            <a:off x="6123008" y="1635009"/>
            <a:ext cx="5465425" cy="1611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20"/>
              <a:buNone/>
            </a:pPr>
            <a:r>
              <a:rPr lang="en-US"/>
              <a:t> Concept of Inheritance</a:t>
            </a:r>
            <a:endParaRPr/>
          </a:p>
        </p:txBody>
      </p:sp>
      <p:pic>
        <p:nvPicPr>
          <p:cNvPr id="175" name="Google Shape;175;p31" descr="C:\Users\sameer pednekar\Downloads\since colorlogo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45845" y="3749490"/>
            <a:ext cx="465371" cy="710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2"/>
          <p:cNvSpPr txBox="1">
            <a:spLocks noGrp="1"/>
          </p:cNvSpPr>
          <p:nvPr>
            <p:ph type="title"/>
          </p:nvPr>
        </p:nvSpPr>
        <p:spPr>
          <a:xfrm>
            <a:off x="609600" y="293688"/>
            <a:ext cx="10979150" cy="590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Concept Map</a:t>
            </a:r>
            <a:endParaRPr/>
          </a:p>
        </p:txBody>
      </p:sp>
      <p:sp>
        <p:nvSpPr>
          <p:cNvPr id="181" name="Google Shape;181;p32"/>
          <p:cNvSpPr txBox="1">
            <a:spLocks noGrp="1"/>
          </p:cNvSpPr>
          <p:nvPr>
            <p:ph type="body" idx="1"/>
          </p:nvPr>
        </p:nvSpPr>
        <p:spPr>
          <a:xfrm>
            <a:off x="609600" y="1138238"/>
            <a:ext cx="10979150" cy="4948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2" name="Google Shape;182;p32"/>
          <p:cNvSpPr/>
          <p:nvPr/>
        </p:nvSpPr>
        <p:spPr>
          <a:xfrm>
            <a:off x="0" y="0"/>
            <a:ext cx="12198350" cy="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pic>
        <p:nvPicPr>
          <p:cNvPr id="183" name="Google Shape;183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96087" y="1308296"/>
            <a:ext cx="8835704" cy="42062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3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Inheritance</a:t>
            </a:r>
            <a:endParaRPr/>
          </a:p>
        </p:txBody>
      </p:sp>
      <p:sp>
        <p:nvSpPr>
          <p:cNvPr id="190" name="Google Shape;190;p33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5600" lvl="0" indent="-35560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Inheritance is defined as ability to derived </a:t>
            </a:r>
            <a:r>
              <a:rPr lang="en-US" b="1">
                <a:solidFill>
                  <a:srgbClr val="FF0000"/>
                </a:solidFill>
              </a:rPr>
              <a:t>new class from old class.</a:t>
            </a: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The class whose properties are inherited by other class is called the </a:t>
            </a:r>
            <a:r>
              <a:rPr lang="en-US" b="1">
                <a:solidFill>
                  <a:srgbClr val="FF0000"/>
                </a:solidFill>
              </a:rPr>
              <a:t>Parent or Base or Super class. </a:t>
            </a: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►"/>
            </a:pPr>
            <a:r>
              <a:rPr lang="en-US"/>
              <a:t>The class which inherits properties of other class is called </a:t>
            </a:r>
            <a:r>
              <a:rPr lang="en-US" b="1">
                <a:solidFill>
                  <a:srgbClr val="FF0000"/>
                </a:solidFill>
              </a:rPr>
              <a:t>Child or Derived or Sub class.</a:t>
            </a: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1" name="Google Shape;191;p33"/>
          <p:cNvSpPr txBox="1"/>
          <p:nvPr/>
        </p:nvSpPr>
        <p:spPr>
          <a:xfrm>
            <a:off x="9786568" y="5803317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rPr>
              <a:t>7</a:t>
            </a:fld>
            <a:endParaRPr sz="1800" b="0" i="0" u="none" strike="noStrike" cap="none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92" name="Google Shape;192;p33"/>
          <p:cNvSpPr txBox="1"/>
          <p:nvPr/>
        </p:nvSpPr>
        <p:spPr>
          <a:xfrm>
            <a:off x="1619900" y="3004017"/>
            <a:ext cx="7455279" cy="306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56616" marR="0" lvl="0" indent="-356616" algn="l" rtl="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56616" marR="0" lvl="0" indent="-267716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1600" marR="0" lvl="0" indent="0" algn="l" rtl="0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56616" marR="0" lvl="0" indent="-26771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56616" marR="0" lvl="0" indent="-26771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3" name="Google Shape;193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10151" y="2676612"/>
            <a:ext cx="1326410" cy="1480603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33"/>
          <p:cNvSpPr/>
          <p:nvPr/>
        </p:nvSpPr>
        <p:spPr>
          <a:xfrm>
            <a:off x="3662433" y="3778075"/>
            <a:ext cx="646779" cy="1683834"/>
          </a:xfrm>
          <a:prstGeom prst="curvedRigh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25400" cap="flat" cmpd="sng">
            <a:solidFill>
              <a:srgbClr val="20853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95" name="Google Shape;195;p33"/>
          <p:cNvSpPr/>
          <p:nvPr/>
        </p:nvSpPr>
        <p:spPr>
          <a:xfrm>
            <a:off x="5736560" y="3789227"/>
            <a:ext cx="602166" cy="1672682"/>
          </a:xfrm>
          <a:prstGeom prst="curvedLeftArrow">
            <a:avLst>
              <a:gd name="adj1" fmla="val 25000"/>
              <a:gd name="adj2" fmla="val 50000"/>
              <a:gd name="adj3" fmla="val 25000"/>
            </a:avLst>
          </a:prstGeom>
          <a:solidFill>
            <a:schemeClr val="accent1"/>
          </a:solidFill>
          <a:ln w="25400" cap="flat" cmpd="sng">
            <a:solidFill>
              <a:srgbClr val="20853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pic>
        <p:nvPicPr>
          <p:cNvPr id="196" name="Google Shape;196;p33" descr="Kids Cartoon Transparent &amp; PNG Clipart Free Download - YAW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98774" y="4458299"/>
            <a:ext cx="947854" cy="1561172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33"/>
          <p:cNvSpPr txBox="1"/>
          <p:nvPr/>
        </p:nvSpPr>
        <p:spPr>
          <a:xfrm>
            <a:off x="4587984" y="2395324"/>
            <a:ext cx="123778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Parents</a:t>
            </a:r>
            <a:endParaRPr sz="18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98" name="Google Shape;198;p33"/>
          <p:cNvSpPr txBox="1"/>
          <p:nvPr/>
        </p:nvSpPr>
        <p:spPr>
          <a:xfrm>
            <a:off x="4621437" y="6026715"/>
            <a:ext cx="104821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Child</a:t>
            </a:r>
            <a:endParaRPr sz="18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199" name="Google Shape;199;p33"/>
          <p:cNvSpPr txBox="1"/>
          <p:nvPr/>
        </p:nvSpPr>
        <p:spPr>
          <a:xfrm rot="-5095992">
            <a:off x="2918618" y="4225419"/>
            <a:ext cx="12780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Inheritance</a:t>
            </a:r>
            <a:endParaRPr sz="18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0" name="Google Shape;200;p33"/>
          <p:cNvSpPr txBox="1"/>
          <p:nvPr/>
        </p:nvSpPr>
        <p:spPr>
          <a:xfrm rot="5400000">
            <a:off x="5454771" y="4504801"/>
            <a:ext cx="203553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rPr>
              <a:t>Parent’s </a:t>
            </a:r>
            <a:r>
              <a:rPr lang="en-US" sz="18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Property</a:t>
            </a:r>
            <a:endParaRPr sz="18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4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and When to use Inheritance</a:t>
            </a:r>
            <a:endParaRPr/>
          </a:p>
        </p:txBody>
      </p:sp>
      <p:sp>
        <p:nvSpPr>
          <p:cNvPr id="207" name="Google Shape;207;p34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5600" lvl="0" indent="-355600" algn="l" rtl="0">
              <a:spcBef>
                <a:spcPts val="0"/>
              </a:spcBef>
              <a:spcAft>
                <a:spcPts val="0"/>
              </a:spcAft>
              <a:buSzPts val="2240"/>
              <a:buNone/>
            </a:pPr>
            <a:endParaRPr sz="3200"/>
          </a:p>
          <a:p>
            <a:pPr marL="355600" lvl="0" indent="-355600" algn="l" rtl="0">
              <a:spcBef>
                <a:spcPts val="640"/>
              </a:spcBef>
              <a:spcAft>
                <a:spcPts val="0"/>
              </a:spcAft>
              <a:buSzPts val="2240"/>
              <a:buNone/>
            </a:pPr>
            <a:endParaRPr sz="3200"/>
          </a:p>
          <a:p>
            <a:pPr marL="355600" lvl="0" indent="-355600" algn="l" rtl="0">
              <a:spcBef>
                <a:spcPts val="640"/>
              </a:spcBef>
              <a:spcAft>
                <a:spcPts val="0"/>
              </a:spcAft>
              <a:buSzPts val="2240"/>
              <a:buNone/>
            </a:pPr>
            <a:endParaRPr sz="3200"/>
          </a:p>
        </p:txBody>
      </p:sp>
      <p:sp>
        <p:nvSpPr>
          <p:cNvPr id="208" name="Google Shape;208;p34"/>
          <p:cNvSpPr txBox="1"/>
          <p:nvPr/>
        </p:nvSpPr>
        <p:spPr>
          <a:xfrm>
            <a:off x="9974324" y="4837976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Inter-Regular"/>
              <a:buNone/>
            </a:pPr>
            <a:fld id="{00000000-1234-1234-1234-123412341234}" type="slidenum">
              <a:rPr lang="en-US" sz="2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rPr>
              <a:t>8</a:t>
            </a:fld>
            <a:endParaRPr sz="2800" b="0" i="0" u="none" strike="noStrike" cap="none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09" name="Google Shape;209;p34"/>
          <p:cNvSpPr txBox="1"/>
          <p:nvPr/>
        </p:nvSpPr>
        <p:spPr>
          <a:xfrm>
            <a:off x="1974660" y="1814965"/>
            <a:ext cx="7455279" cy="320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56616" marR="0" lvl="0" indent="-356616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40"/>
              <a:buFont typeface="Arial"/>
              <a:buNone/>
            </a:pPr>
            <a:endParaRPr sz="3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01600" marR="0" lvl="0" indent="0" algn="l" rtl="0">
              <a:lnSpc>
                <a:spcPct val="15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240"/>
              <a:buFont typeface="Arial"/>
              <a:buNone/>
            </a:pPr>
            <a:endParaRPr sz="3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56616" marR="0" lvl="0" indent="-214376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240"/>
              <a:buFont typeface="Arial"/>
              <a:buNone/>
            </a:pPr>
            <a:endParaRPr sz="3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56616" marR="0" lvl="0" indent="-214376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2"/>
              </a:buClr>
              <a:buSzPts val="2240"/>
              <a:buFont typeface="Arial"/>
              <a:buNone/>
            </a:pPr>
            <a:endParaRPr sz="32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0" name="Google Shape;210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6213" y="1651226"/>
            <a:ext cx="1396550" cy="1050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08674" y="1665515"/>
            <a:ext cx="2084388" cy="1118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3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10789" y="1589314"/>
            <a:ext cx="1834948" cy="1062037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34"/>
          <p:cNvSpPr/>
          <p:nvPr/>
        </p:nvSpPr>
        <p:spPr>
          <a:xfrm>
            <a:off x="1697074" y="2981551"/>
            <a:ext cx="1231900" cy="406400"/>
          </a:xfrm>
          <a:prstGeom prst="rect">
            <a:avLst/>
          </a:prstGeom>
          <a:gradFill>
            <a:gsLst>
              <a:gs pos="0">
                <a:srgbClr val="B1A5E4"/>
              </a:gs>
              <a:gs pos="35000">
                <a:srgbClr val="C8C1E9"/>
              </a:gs>
              <a:gs pos="100000">
                <a:srgbClr val="EAE6F8"/>
              </a:gs>
            </a:gsLst>
            <a:lin ang="16200000" scaled="0"/>
          </a:gradFill>
          <a:ln w="9525" cap="flat" cmpd="sng">
            <a:solidFill>
              <a:srgbClr val="3A0C8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classes</a:t>
            </a:r>
            <a:endParaRPr sz="28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14" name="Google Shape;214;p34"/>
          <p:cNvSpPr/>
          <p:nvPr/>
        </p:nvSpPr>
        <p:spPr>
          <a:xfrm>
            <a:off x="3640174" y="2905351"/>
            <a:ext cx="1397000" cy="44450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20853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bus</a:t>
            </a:r>
            <a:endParaRPr sz="2400" b="1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15" name="Google Shape;215;p34"/>
          <p:cNvSpPr/>
          <p:nvPr/>
        </p:nvSpPr>
        <p:spPr>
          <a:xfrm>
            <a:off x="5951574" y="2892651"/>
            <a:ext cx="1397000" cy="44450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20853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car</a:t>
            </a:r>
            <a:endParaRPr sz="2400" b="1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16" name="Google Shape;216;p34"/>
          <p:cNvSpPr/>
          <p:nvPr/>
        </p:nvSpPr>
        <p:spPr>
          <a:xfrm>
            <a:off x="8466174" y="2981551"/>
            <a:ext cx="1397000" cy="444500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rgbClr val="20853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truck</a:t>
            </a:r>
            <a:endParaRPr sz="28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17" name="Google Shape;217;p34"/>
          <p:cNvSpPr/>
          <p:nvPr/>
        </p:nvSpPr>
        <p:spPr>
          <a:xfrm>
            <a:off x="1747874" y="3768951"/>
            <a:ext cx="1231900" cy="406400"/>
          </a:xfrm>
          <a:prstGeom prst="rect">
            <a:avLst/>
          </a:prstGeom>
          <a:gradFill>
            <a:gsLst>
              <a:gs pos="0">
                <a:srgbClr val="B1A5E4"/>
              </a:gs>
              <a:gs pos="35000">
                <a:srgbClr val="C8C1E9"/>
              </a:gs>
              <a:gs pos="100000">
                <a:srgbClr val="EAE6F8"/>
              </a:gs>
            </a:gsLst>
            <a:lin ang="16200000" scaled="0"/>
          </a:gradFill>
          <a:ln w="9525" cap="flat" cmpd="sng">
            <a:solidFill>
              <a:srgbClr val="3A0C88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methods</a:t>
            </a:r>
            <a:endParaRPr sz="28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18" name="Google Shape;218;p34"/>
          <p:cNvSpPr/>
          <p:nvPr/>
        </p:nvSpPr>
        <p:spPr>
          <a:xfrm>
            <a:off x="3686213" y="3972151"/>
            <a:ext cx="3416300" cy="406400"/>
          </a:xfrm>
          <a:prstGeom prst="rect">
            <a:avLst/>
          </a:prstGeom>
          <a:gradFill>
            <a:gsLst>
              <a:gs pos="0">
                <a:srgbClr val="9CF9F9"/>
              </a:gs>
              <a:gs pos="35000">
                <a:srgbClr val="BBFAF7"/>
              </a:gs>
              <a:gs pos="100000">
                <a:srgbClr val="E3FFFB"/>
              </a:gs>
            </a:gsLst>
            <a:lin ang="16200000" scaled="0"/>
          </a:gradFill>
          <a:ln w="9525" cap="flat" cmpd="sng">
            <a:solidFill>
              <a:srgbClr val="22ABA9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Capacity(),fuelamount()</a:t>
            </a:r>
            <a:endParaRPr sz="2800" b="1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19" name="Google Shape;219;p34"/>
          <p:cNvSpPr/>
          <p:nvPr/>
        </p:nvSpPr>
        <p:spPr>
          <a:xfrm>
            <a:off x="8466174" y="3527651"/>
            <a:ext cx="1524000" cy="927100"/>
          </a:xfrm>
          <a:prstGeom prst="rect">
            <a:avLst/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w="9525" cap="flat" cmpd="sng">
            <a:solidFill>
              <a:srgbClr val="27B55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Capacity(), fuelamount()</a:t>
            </a:r>
            <a:endParaRPr sz="2400" b="1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20" name="Google Shape;220;p34"/>
          <p:cNvSpPr/>
          <p:nvPr/>
        </p:nvSpPr>
        <p:spPr>
          <a:xfrm>
            <a:off x="3589374" y="3565751"/>
            <a:ext cx="1524000" cy="927100"/>
          </a:xfrm>
          <a:prstGeom prst="rect">
            <a:avLst/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w="9525" cap="flat" cmpd="sng">
            <a:solidFill>
              <a:srgbClr val="27B55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Capacity(), fuelamount()</a:t>
            </a:r>
            <a:endParaRPr sz="2400" b="1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21" name="Google Shape;221;p34"/>
          <p:cNvSpPr/>
          <p:nvPr/>
        </p:nvSpPr>
        <p:spPr>
          <a:xfrm>
            <a:off x="5951574" y="3578451"/>
            <a:ext cx="1524000" cy="927100"/>
          </a:xfrm>
          <a:prstGeom prst="rect">
            <a:avLst/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w="9525" cap="flat" cmpd="sng">
            <a:solidFill>
              <a:srgbClr val="27B55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Capacity(), fuelamount()</a:t>
            </a:r>
            <a:endParaRPr sz="2400" b="1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22" name="Google Shape;222;p34"/>
          <p:cNvSpPr/>
          <p:nvPr/>
        </p:nvSpPr>
        <p:spPr>
          <a:xfrm>
            <a:off x="3335373" y="5016390"/>
            <a:ext cx="5412841" cy="771686"/>
          </a:xfrm>
          <a:prstGeom prst="rect">
            <a:avLst/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w="9525" cap="flat" cmpd="sng">
            <a:solidFill>
              <a:srgbClr val="27B55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0000"/>
                </a:solidFill>
                <a:latin typeface="Inter-Regular"/>
                <a:ea typeface="Inter-Regular"/>
                <a:cs typeface="Inter-Regular"/>
                <a:sym typeface="Inter-Regular"/>
              </a:rPr>
              <a:t>These may increase the chance of errors and data redundancy problem</a:t>
            </a:r>
            <a:endParaRPr sz="2800">
              <a:solidFill>
                <a:srgbClr val="FF0000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5"/>
          <p:cNvSpPr txBox="1">
            <a:spLocks noGrp="1"/>
          </p:cNvSpPr>
          <p:nvPr>
            <p:ph type="title"/>
          </p:nvPr>
        </p:nvSpPr>
        <p:spPr>
          <a:xfrm>
            <a:off x="609918" y="294200"/>
            <a:ext cx="10978515" cy="5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and When to use Inheritance</a:t>
            </a:r>
            <a:endParaRPr/>
          </a:p>
        </p:txBody>
      </p:sp>
      <p:sp>
        <p:nvSpPr>
          <p:cNvPr id="229" name="Google Shape;229;p35"/>
          <p:cNvSpPr txBox="1">
            <a:spLocks noGrp="1"/>
          </p:cNvSpPr>
          <p:nvPr>
            <p:ph type="body" idx="1"/>
          </p:nvPr>
        </p:nvSpPr>
        <p:spPr>
          <a:xfrm>
            <a:off x="609918" y="1137920"/>
            <a:ext cx="10978515" cy="4947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55600" lvl="0" indent="-35560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355600" lvl="0" indent="-355600" algn="l" rtl="0"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0" name="Google Shape;230;p35"/>
          <p:cNvSpPr txBox="1"/>
          <p:nvPr/>
        </p:nvSpPr>
        <p:spPr>
          <a:xfrm>
            <a:off x="9942764" y="4612325"/>
            <a:ext cx="4854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Inter-Regular"/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rPr>
              <a:t>9</a:t>
            </a:fld>
            <a:endParaRPr sz="1800" b="0" i="0" u="none" strike="noStrike" cap="none">
              <a:solidFill>
                <a:schemeClr val="dk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31" name="Google Shape;231;p35"/>
          <p:cNvSpPr txBox="1"/>
          <p:nvPr/>
        </p:nvSpPr>
        <p:spPr>
          <a:xfrm>
            <a:off x="1943100" y="1589314"/>
            <a:ext cx="7455279" cy="32014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56616" marR="0" lvl="0" indent="-35661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56616" marR="0" lvl="0" indent="-26771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35"/>
          <p:cNvSpPr/>
          <p:nvPr/>
        </p:nvSpPr>
        <p:spPr>
          <a:xfrm>
            <a:off x="5031014" y="1485900"/>
            <a:ext cx="1866900" cy="12573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9B74"/>
              </a:gs>
              <a:gs pos="35000">
                <a:srgbClr val="FFB79F"/>
              </a:gs>
              <a:gs pos="100000">
                <a:srgbClr val="FFE0D6"/>
              </a:gs>
            </a:gsLst>
            <a:lin ang="16200000" scaled="0"/>
          </a:gradFill>
          <a:ln w="9525" cap="flat" cmpd="sng">
            <a:solidFill>
              <a:srgbClr val="FF6900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Class Vehicle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Fuel amount()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Capacity()</a:t>
            </a:r>
            <a:endParaRPr sz="2400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33" name="Google Shape;233;p35"/>
          <p:cNvSpPr/>
          <p:nvPr/>
        </p:nvSpPr>
        <p:spPr>
          <a:xfrm>
            <a:off x="3341914" y="3848100"/>
            <a:ext cx="1397000" cy="444500"/>
          </a:xfrm>
          <a:prstGeom prst="rect">
            <a:avLst/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w="9525" cap="flat" cmpd="sng">
            <a:solidFill>
              <a:srgbClr val="27B55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bus</a:t>
            </a:r>
            <a:endParaRPr sz="2400" b="1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34" name="Google Shape;234;p35"/>
          <p:cNvSpPr/>
          <p:nvPr/>
        </p:nvSpPr>
        <p:spPr>
          <a:xfrm>
            <a:off x="5653314" y="3848100"/>
            <a:ext cx="1397000" cy="444500"/>
          </a:xfrm>
          <a:prstGeom prst="rect">
            <a:avLst/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w="9525" cap="flat" cmpd="sng">
            <a:solidFill>
              <a:srgbClr val="27B55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car</a:t>
            </a:r>
            <a:endParaRPr sz="2400" b="1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sp>
        <p:nvSpPr>
          <p:cNvPr id="235" name="Google Shape;235;p35"/>
          <p:cNvSpPr/>
          <p:nvPr/>
        </p:nvSpPr>
        <p:spPr>
          <a:xfrm>
            <a:off x="8104414" y="3873500"/>
            <a:ext cx="1397000" cy="444500"/>
          </a:xfrm>
          <a:prstGeom prst="rect">
            <a:avLst/>
          </a:prstGeom>
          <a:gradFill>
            <a:gsLst>
              <a:gs pos="0">
                <a:srgbClr val="98FFAA"/>
              </a:gs>
              <a:gs pos="35000">
                <a:srgbClr val="B8FEC4"/>
              </a:gs>
              <a:gs pos="100000">
                <a:srgbClr val="E1FFE8"/>
              </a:gs>
            </a:gsLst>
            <a:lin ang="16200000" scaled="0"/>
          </a:gradFill>
          <a:ln w="9525" cap="flat" cmpd="sng">
            <a:solidFill>
              <a:srgbClr val="27B55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rPr>
              <a:t>truck</a:t>
            </a:r>
            <a:endParaRPr sz="2400" b="1">
              <a:solidFill>
                <a:schemeClr val="lt1"/>
              </a:solidFill>
              <a:latin typeface="Inter-Regular"/>
              <a:ea typeface="Inter-Regular"/>
              <a:cs typeface="Inter-Regular"/>
              <a:sym typeface="Inter-Regular"/>
            </a:endParaRPr>
          </a:p>
        </p:txBody>
      </p:sp>
      <p:cxnSp>
        <p:nvCxnSpPr>
          <p:cNvPr id="236" name="Google Shape;236;p35"/>
          <p:cNvCxnSpPr>
            <a:endCxn id="233" idx="0"/>
          </p:cNvCxnSpPr>
          <p:nvPr/>
        </p:nvCxnSpPr>
        <p:spPr>
          <a:xfrm flipH="1">
            <a:off x="4040414" y="2743200"/>
            <a:ext cx="1740000" cy="11049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cxnSp>
      <p:cxnSp>
        <p:nvCxnSpPr>
          <p:cNvPr id="237" name="Google Shape;237;p35"/>
          <p:cNvCxnSpPr/>
          <p:nvPr/>
        </p:nvCxnSpPr>
        <p:spPr>
          <a:xfrm>
            <a:off x="6097814" y="2717800"/>
            <a:ext cx="101600" cy="11557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cxnSp>
      <p:cxnSp>
        <p:nvCxnSpPr>
          <p:cNvPr id="238" name="Google Shape;238;p35"/>
          <p:cNvCxnSpPr/>
          <p:nvPr/>
        </p:nvCxnSpPr>
        <p:spPr>
          <a:xfrm>
            <a:off x="6313714" y="2743200"/>
            <a:ext cx="2616200" cy="1104900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stealth" w="med" len="med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EY light background">
  <a:themeElements>
    <a:clrScheme name="Custom 8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377</Words>
  <Application>Microsoft Office PowerPoint</Application>
  <PresentationFormat>Custom</PresentationFormat>
  <Paragraphs>102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Inter-Regular</vt:lpstr>
      <vt:lpstr>Calibri</vt:lpstr>
      <vt:lpstr>Georgia</vt:lpstr>
      <vt:lpstr>EY light background</vt:lpstr>
      <vt:lpstr>CO_IF_22316_UO3</vt:lpstr>
      <vt:lpstr>Unit 03 :  Implement Inheritance in c++</vt:lpstr>
      <vt:lpstr>Unit Outcome 1 : Explain given Type of Inheritance based on charasteristic  Unit Outcome 2 : Implement given type of Inheritance in c++ Program</vt:lpstr>
      <vt:lpstr>Learning Outcome 1 : student should understand concept of inheritance</vt:lpstr>
      <vt:lpstr>What we will learn today </vt:lpstr>
      <vt:lpstr>Concept Map</vt:lpstr>
      <vt:lpstr>Inheritance</vt:lpstr>
      <vt:lpstr>Why and When to use Inheritance</vt:lpstr>
      <vt:lpstr>Why and When to use Inheritance</vt:lpstr>
      <vt:lpstr>Advantages</vt:lpstr>
      <vt:lpstr>Types of Inheritance</vt:lpstr>
      <vt:lpstr>Base Class</vt:lpstr>
      <vt:lpstr>Derived Class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CO_IF_22316_UO3</dc:title>
  <cp:lastModifiedBy>admin</cp:lastModifiedBy>
  <cp:revision>1</cp:revision>
  <cp:lastPrinted>2025-11-12T08:25:28Z</cp:lastPrinted>
  <dcterms:modified xsi:type="dcterms:W3CDTF">2025-11-12T08:25:35Z</dcterms:modified>
</cp:coreProperties>
</file>